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902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80" autoAdjust="0"/>
    <p:restoredTop sz="94624" autoAdjust="0"/>
  </p:normalViewPr>
  <p:slideViewPr>
    <p:cSldViewPr>
      <p:cViewPr>
        <p:scale>
          <a:sx n="70" d="100"/>
          <a:sy n="70" d="100"/>
        </p:scale>
        <p:origin x="-336" y="-78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A31EC-CC64-46A6-953D-378FF824FA3D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4088" y="685800"/>
            <a:ext cx="4949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3FFA5-24D9-4AA5-A673-24772B1E4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6A7C2-8E04-44E7-AC0A-8BB86331338E}" type="slidenum">
              <a:rPr lang="en-US"/>
              <a:pPr/>
              <a:t>1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Decreased operation voltage and increased power demands require increased current to run the whole system, which demands a low impedance value for power/ground distribution network.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78A54-C4C0-4D19-8EA0-3E91BF05B24B}" type="slidenum">
              <a:rPr lang="en-US"/>
              <a:pPr/>
              <a:t>2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Superior wiring density due to smaller via diameters and finer design rules makes it possible for packing a shrunk die in a smaller package, or retaining the package size while allocating more I/Os for power/ground for even lower parasitic inductance higher current handling capability and better heat dissipation.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592D69-BE69-4DCE-8B3C-E11BF1C2A658}" type="slidenum">
              <a:rPr lang="en-US"/>
              <a:pPr/>
              <a:t>3</a:t>
            </a:fld>
            <a:endParaRPr lang="en-US"/>
          </a:p>
        </p:txBody>
      </p:sp>
      <p:sp>
        <p:nvSpPr>
          <p:cNvPr id="2406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Possible to provide a thin profile package solution. If profile maintained, then prossible to incorporate more solid plane as power/ground plane.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712" y="2130427"/>
            <a:ext cx="84174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424" y="3886200"/>
            <a:ext cx="69319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5B0F-27AA-4734-A94C-F8D3F65E2491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8617-72BF-4C42-A0A6-FB20D3EE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5B0F-27AA-4734-A94C-F8D3F65E2491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8617-72BF-4C42-A0A6-FB20D3EE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6125" y="274639"/>
            <a:ext cx="241209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404" y="274639"/>
            <a:ext cx="70746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5B0F-27AA-4734-A94C-F8D3F65E2491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8617-72BF-4C42-A0A6-FB20D3EE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5B0F-27AA-4734-A94C-F8D3F65E2491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8617-72BF-4C42-A0A6-FB20D3EE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255" y="4406902"/>
            <a:ext cx="84174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255" y="2906714"/>
            <a:ext cx="84174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5B0F-27AA-4734-A94C-F8D3F65E2491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8617-72BF-4C42-A0A6-FB20D3EE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141" y="1600202"/>
            <a:ext cx="43737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936" y="1600202"/>
            <a:ext cx="43737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5B0F-27AA-4734-A94C-F8D3F65E2491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8617-72BF-4C42-A0A6-FB20D3EE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142" y="1535113"/>
            <a:ext cx="43754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142" y="2174875"/>
            <a:ext cx="437546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499" y="1535113"/>
            <a:ext cx="437718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499" y="2174875"/>
            <a:ext cx="43771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5B0F-27AA-4734-A94C-F8D3F65E2491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8617-72BF-4C42-A0A6-FB20D3EE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5B0F-27AA-4734-A94C-F8D3F65E2491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8617-72BF-4C42-A0A6-FB20D3EE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5B0F-27AA-4734-A94C-F8D3F65E2491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8617-72BF-4C42-A0A6-FB20D3EE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143" y="273050"/>
            <a:ext cx="32579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730" y="273052"/>
            <a:ext cx="55359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143" y="1435101"/>
            <a:ext cx="32579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5B0F-27AA-4734-A94C-F8D3F65E2491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8617-72BF-4C42-A0A6-FB20D3EE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023" y="4800601"/>
            <a:ext cx="59416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023" y="612776"/>
            <a:ext cx="59416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023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5B0F-27AA-4734-A94C-F8D3F65E2491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8617-72BF-4C42-A0A6-FB20D3EE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141" y="274638"/>
            <a:ext cx="89125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141" y="1600202"/>
            <a:ext cx="89125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141" y="6356352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A5B0F-27AA-4734-A94C-F8D3F65E2491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3465" y="6356352"/>
            <a:ext cx="3135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7026" y="6356352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A8617-72BF-4C42-A0A6-FB20D3EEE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2E8B4-AA87-49F3-AC55-B56B3FA3FCB7}" type="slidenum">
              <a:rPr lang="en-US"/>
              <a:pPr/>
              <a:t>1</a:t>
            </a:fld>
            <a:endParaRPr lang="en-US"/>
          </a:p>
        </p:txBody>
      </p:sp>
      <p:sp>
        <p:nvSpPr>
          <p:cNvPr id="227354" name="Rectangle 26"/>
          <p:cNvSpPr>
            <a:spLocks noChangeArrowheads="1"/>
          </p:cNvSpPr>
          <p:nvPr/>
        </p:nvSpPr>
        <p:spPr bwMode="auto">
          <a:xfrm>
            <a:off x="457200" y="1447800"/>
            <a:ext cx="87630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rgbClr val="FF3300"/>
              </a:buClr>
              <a:buSzPct val="125000"/>
              <a:buFont typeface="Webdings" pitchFamily="18" charset="2"/>
              <a:buNone/>
            </a:pPr>
            <a:r>
              <a:rPr lang="en-US" sz="2000" b="0">
                <a:solidFill>
                  <a:srgbClr val="0000FF"/>
                </a:solidFill>
                <a:effectLst/>
                <a:latin typeface="Times New Roman" pitchFamily="18" charset="0"/>
              </a:rPr>
              <a:t>1. Provide better power/ground distribution</a:t>
            </a:r>
            <a:endParaRPr lang="en-US" sz="2000" b="0">
              <a:effectLst/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3300"/>
              </a:buClr>
              <a:buSzPct val="125000"/>
              <a:buFont typeface="Webdings" pitchFamily="18" charset="2"/>
              <a:buNone/>
            </a:pPr>
            <a:r>
              <a:rPr lang="en-US" sz="2000" b="0">
                <a:effectLst/>
                <a:latin typeface="Times New Roman" pitchFamily="18" charset="0"/>
              </a:rPr>
              <a:t>    Increased static capacitance due to thinner core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Pct val="125000"/>
              <a:buFont typeface="Webdings" pitchFamily="18" charset="2"/>
              <a:buNone/>
            </a:pPr>
            <a:r>
              <a:rPr lang="en-US" sz="2000" b="0">
                <a:effectLst/>
                <a:latin typeface="Times New Roman" pitchFamily="18" charset="0"/>
              </a:rPr>
              <a:t>    Lower power/ground plane transient impedance due to larger capacitance</a:t>
            </a:r>
          </a:p>
        </p:txBody>
      </p:sp>
      <p:sp>
        <p:nvSpPr>
          <p:cNvPr id="227368" name="Text Box 40"/>
          <p:cNvSpPr txBox="1">
            <a:spLocks noChangeArrowheads="1"/>
          </p:cNvSpPr>
          <p:nvPr/>
        </p:nvSpPr>
        <p:spPr bwMode="auto">
          <a:xfrm>
            <a:off x="1676400" y="6858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Electrical Advantages of Thin Core Substrate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2895600" y="3124200"/>
            <a:ext cx="4191000" cy="990600"/>
            <a:chOff x="2640" y="1920"/>
            <a:chExt cx="2640" cy="624"/>
          </a:xfrm>
        </p:grpSpPr>
        <p:graphicFrame>
          <p:nvGraphicFramePr>
            <p:cNvPr id="227372" name="Object 44"/>
            <p:cNvGraphicFramePr>
              <a:graphicFrameLocks noChangeAspect="1"/>
            </p:cNvGraphicFramePr>
            <p:nvPr/>
          </p:nvGraphicFramePr>
          <p:xfrm>
            <a:off x="3216" y="1934"/>
            <a:ext cx="768" cy="610"/>
          </p:xfrm>
          <a:graphic>
            <a:graphicData uri="http://schemas.openxmlformats.org/presentationml/2006/ole">
              <p:oleObj spid="_x0000_s4098" name="Equation" r:id="rId4" imgW="495000" imgH="393480" progId="">
                <p:embed/>
              </p:oleObj>
            </a:graphicData>
          </a:graphic>
        </p:graphicFrame>
        <p:sp>
          <p:nvSpPr>
            <p:cNvPr id="227373" name="Text Box 45"/>
            <p:cNvSpPr txBox="1">
              <a:spLocks noChangeArrowheads="1"/>
            </p:cNvSpPr>
            <p:nvPr/>
          </p:nvSpPr>
          <p:spPr bwMode="auto">
            <a:xfrm>
              <a:off x="2640" y="1920"/>
              <a:ext cx="9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 dirty="0">
                  <a:solidFill>
                    <a:srgbClr val="009900"/>
                  </a:solidFill>
                  <a:effectLst/>
                  <a:latin typeface="Times New Roman" pitchFamily="18" charset="0"/>
                </a:rPr>
                <a:t>Core Permittivity</a:t>
              </a:r>
            </a:p>
          </p:txBody>
        </p:sp>
        <p:sp>
          <p:nvSpPr>
            <p:cNvPr id="227374" name="Text Box 46"/>
            <p:cNvSpPr txBox="1">
              <a:spLocks noChangeArrowheads="1"/>
            </p:cNvSpPr>
            <p:nvPr/>
          </p:nvSpPr>
          <p:spPr bwMode="auto">
            <a:xfrm>
              <a:off x="4080" y="1987"/>
              <a:ext cx="9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rgbClr val="009900"/>
                  </a:solidFill>
                  <a:effectLst/>
                  <a:latin typeface="Times New Roman" pitchFamily="18" charset="0"/>
                </a:rPr>
                <a:t>Plane Area</a:t>
              </a:r>
            </a:p>
          </p:txBody>
        </p:sp>
        <p:sp>
          <p:nvSpPr>
            <p:cNvPr id="227375" name="Text Box 47"/>
            <p:cNvSpPr txBox="1">
              <a:spLocks noChangeArrowheads="1"/>
            </p:cNvSpPr>
            <p:nvPr/>
          </p:nvSpPr>
          <p:spPr bwMode="auto">
            <a:xfrm>
              <a:off x="4080" y="2352"/>
              <a:ext cx="120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rgbClr val="009900"/>
                  </a:solidFill>
                  <a:effectLst/>
                  <a:latin typeface="Times New Roman" pitchFamily="18" charset="0"/>
                </a:rPr>
                <a:t>Core Thickness</a:t>
              </a:r>
            </a:p>
          </p:txBody>
        </p:sp>
        <p:sp>
          <p:nvSpPr>
            <p:cNvPr id="227376" name="Text Box 48"/>
            <p:cNvSpPr txBox="1">
              <a:spLocks noChangeArrowheads="1"/>
            </p:cNvSpPr>
            <p:nvPr/>
          </p:nvSpPr>
          <p:spPr bwMode="auto">
            <a:xfrm>
              <a:off x="2640" y="2371"/>
              <a:ext cx="9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 dirty="0">
                  <a:solidFill>
                    <a:srgbClr val="009900"/>
                  </a:solidFill>
                  <a:effectLst/>
                  <a:latin typeface="Times New Roman" pitchFamily="18" charset="0"/>
                </a:rPr>
                <a:t>Static Capacitance</a:t>
              </a:r>
            </a:p>
          </p:txBody>
        </p:sp>
        <p:sp>
          <p:nvSpPr>
            <p:cNvPr id="227378" name="Line 50"/>
            <p:cNvSpPr>
              <a:spLocks noChangeShapeType="1"/>
            </p:cNvSpPr>
            <p:nvPr/>
          </p:nvSpPr>
          <p:spPr bwMode="auto">
            <a:xfrm flipH="1" flipV="1">
              <a:off x="3456" y="2016"/>
              <a:ext cx="192" cy="96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7379" name="Line 51"/>
            <p:cNvSpPr>
              <a:spLocks noChangeShapeType="1"/>
            </p:cNvSpPr>
            <p:nvPr/>
          </p:nvSpPr>
          <p:spPr bwMode="auto">
            <a:xfrm flipV="1">
              <a:off x="3936" y="2064"/>
              <a:ext cx="192" cy="48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7381" name="Line 53"/>
            <p:cNvSpPr>
              <a:spLocks noChangeShapeType="1"/>
            </p:cNvSpPr>
            <p:nvPr/>
          </p:nvSpPr>
          <p:spPr bwMode="auto">
            <a:xfrm>
              <a:off x="3936" y="2448"/>
              <a:ext cx="144" cy="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7382" name="Line 54"/>
            <p:cNvSpPr>
              <a:spLocks noChangeShapeType="1"/>
            </p:cNvSpPr>
            <p:nvPr/>
          </p:nvSpPr>
          <p:spPr bwMode="auto">
            <a:xfrm flipH="1">
              <a:off x="3024" y="2304"/>
              <a:ext cx="192" cy="96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381000" y="4724400"/>
            <a:ext cx="9067800" cy="1219200"/>
            <a:chOff x="240" y="2976"/>
            <a:chExt cx="5712" cy="768"/>
          </a:xfrm>
        </p:grpSpPr>
        <p:pic>
          <p:nvPicPr>
            <p:cNvPr id="227399" name="Picture 7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40" y="3192"/>
              <a:ext cx="5712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7400" name="Text Box 72"/>
            <p:cNvSpPr txBox="1">
              <a:spLocks noChangeArrowheads="1"/>
            </p:cNvSpPr>
            <p:nvPr/>
          </p:nvSpPr>
          <p:spPr bwMode="auto">
            <a:xfrm>
              <a:off x="1776" y="2976"/>
              <a:ext cx="28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 b="0" dirty="0">
                  <a:effectLst/>
                  <a:latin typeface="Times New Roman" pitchFamily="18" charset="0"/>
                </a:rPr>
                <a:t>Thin core vs. conventional core electrical performance comparison</a:t>
              </a:r>
            </a:p>
          </p:txBody>
        </p:sp>
      </p:grp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3810000" y="3352800"/>
            <a:ext cx="4419600" cy="2590800"/>
            <a:chOff x="2400" y="2112"/>
            <a:chExt cx="2784" cy="1632"/>
          </a:xfrm>
        </p:grpSpPr>
        <p:sp>
          <p:nvSpPr>
            <p:cNvPr id="227402" name="Oval 74"/>
            <p:cNvSpPr>
              <a:spLocks noChangeArrowheads="1"/>
            </p:cNvSpPr>
            <p:nvPr/>
          </p:nvSpPr>
          <p:spPr bwMode="auto">
            <a:xfrm>
              <a:off x="2400" y="2112"/>
              <a:ext cx="240" cy="336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7403" name="Oval 75"/>
            <p:cNvSpPr>
              <a:spLocks noChangeArrowheads="1"/>
            </p:cNvSpPr>
            <p:nvPr/>
          </p:nvSpPr>
          <p:spPr bwMode="auto">
            <a:xfrm>
              <a:off x="4512" y="3456"/>
              <a:ext cx="672" cy="288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7404" name="Line 76"/>
            <p:cNvSpPr>
              <a:spLocks noChangeShapeType="1"/>
            </p:cNvSpPr>
            <p:nvPr/>
          </p:nvSpPr>
          <p:spPr bwMode="auto">
            <a:xfrm>
              <a:off x="2640" y="2400"/>
              <a:ext cx="1872" cy="110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C8894-6D61-431E-BF20-D51F70CE36E3}" type="slidenum">
              <a:rPr lang="en-US"/>
              <a:pPr/>
              <a:t>2</a:t>
            </a:fld>
            <a:endParaRPr lang="en-US"/>
          </a:p>
        </p:txBody>
      </p:sp>
      <p:sp>
        <p:nvSpPr>
          <p:cNvPr id="237571" name="Text Box 3"/>
          <p:cNvSpPr txBox="1">
            <a:spLocks noChangeArrowheads="1"/>
          </p:cNvSpPr>
          <p:nvPr/>
        </p:nvSpPr>
        <p:spPr bwMode="auto">
          <a:xfrm>
            <a:off x="1676400" y="6858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Electrical Advantages of Thin Core Substrate</a:t>
            </a: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457200" y="1371600"/>
            <a:ext cx="92202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rgbClr val="FF3300"/>
              </a:buClr>
              <a:buSzPct val="125000"/>
              <a:buFont typeface="Webdings" pitchFamily="18" charset="2"/>
              <a:buNone/>
            </a:pPr>
            <a:r>
              <a:rPr lang="en-US" sz="2000" b="0">
                <a:solidFill>
                  <a:srgbClr val="0000FF"/>
                </a:solidFill>
                <a:effectLst/>
                <a:latin typeface="Times New Roman" pitchFamily="18" charset="0"/>
              </a:rPr>
              <a:t>2. Improved signal integrity</a:t>
            </a:r>
            <a:endParaRPr lang="en-US" sz="2000" b="0">
              <a:effectLst/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3300"/>
              </a:buClr>
              <a:buSzPct val="125000"/>
              <a:buFont typeface="Webdings" pitchFamily="18" charset="2"/>
              <a:buNone/>
            </a:pPr>
            <a:r>
              <a:rPr lang="en-US" sz="2000" b="0">
                <a:effectLst/>
                <a:latin typeface="Times New Roman" pitchFamily="18" charset="0"/>
              </a:rPr>
              <a:t>    Smaller parasitic inductance due to shorter via length (minimize the impedance discontinuity)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Pct val="125000"/>
              <a:buFont typeface="Webdings" pitchFamily="18" charset="2"/>
              <a:buNone/>
            </a:pPr>
            <a:r>
              <a:rPr lang="en-US" sz="2000" b="0">
                <a:effectLst/>
                <a:latin typeface="Times New Roman" pitchFamily="18" charset="0"/>
              </a:rPr>
              <a:t>    Reduced power/ground inductance due to shorter via length (minimize the SSN)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981200" y="3230563"/>
            <a:ext cx="5257800" cy="1036637"/>
            <a:chOff x="1248" y="3360"/>
            <a:chExt cx="3312" cy="653"/>
          </a:xfrm>
        </p:grpSpPr>
        <p:graphicFrame>
          <p:nvGraphicFramePr>
            <p:cNvPr id="237584" name="Object 16"/>
            <p:cNvGraphicFramePr>
              <a:graphicFrameLocks noChangeAspect="1"/>
            </p:cNvGraphicFramePr>
            <p:nvPr/>
          </p:nvGraphicFramePr>
          <p:xfrm>
            <a:off x="2196" y="3374"/>
            <a:ext cx="985" cy="610"/>
          </p:xfrm>
          <a:graphic>
            <a:graphicData uri="http://schemas.openxmlformats.org/presentationml/2006/ole">
              <p:oleObj spid="_x0000_s5122" name="Equation" r:id="rId4" imgW="634680" imgH="393480" progId="">
                <p:embed/>
              </p:oleObj>
            </a:graphicData>
          </a:graphic>
        </p:graphicFrame>
        <p:sp>
          <p:nvSpPr>
            <p:cNvPr id="237585" name="Text Box 17"/>
            <p:cNvSpPr txBox="1">
              <a:spLocks noChangeArrowheads="1"/>
            </p:cNvSpPr>
            <p:nvPr/>
          </p:nvSpPr>
          <p:spPr bwMode="auto">
            <a:xfrm>
              <a:off x="1632" y="3360"/>
              <a:ext cx="10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rgbClr val="009900"/>
                  </a:solidFill>
                  <a:effectLst/>
                  <a:latin typeface="Times New Roman" pitchFamily="18" charset="0"/>
                </a:rPr>
                <a:t>Number of Switches</a:t>
              </a:r>
            </a:p>
          </p:txBody>
        </p:sp>
        <p:sp>
          <p:nvSpPr>
            <p:cNvPr id="237586" name="Text Box 18"/>
            <p:cNvSpPr txBox="1">
              <a:spLocks noChangeArrowheads="1"/>
            </p:cNvSpPr>
            <p:nvPr/>
          </p:nvSpPr>
          <p:spPr bwMode="auto">
            <a:xfrm>
              <a:off x="1728" y="3840"/>
              <a:ext cx="10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rgbClr val="009900"/>
                  </a:solidFill>
                  <a:effectLst/>
                  <a:latin typeface="Times New Roman" pitchFamily="18" charset="0"/>
                </a:rPr>
                <a:t>Parasitic Inductance</a:t>
              </a:r>
            </a:p>
          </p:txBody>
        </p:sp>
        <p:sp>
          <p:nvSpPr>
            <p:cNvPr id="237587" name="Text Box 19"/>
            <p:cNvSpPr txBox="1">
              <a:spLocks noChangeArrowheads="1"/>
            </p:cNvSpPr>
            <p:nvPr/>
          </p:nvSpPr>
          <p:spPr bwMode="auto">
            <a:xfrm>
              <a:off x="3408" y="3603"/>
              <a:ext cx="11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rgbClr val="009900"/>
                  </a:solidFill>
                  <a:effectLst/>
                  <a:latin typeface="Times New Roman" pitchFamily="18" charset="0"/>
                </a:rPr>
                <a:t>Rate of Current Change</a:t>
              </a:r>
            </a:p>
          </p:txBody>
        </p:sp>
        <p:sp>
          <p:nvSpPr>
            <p:cNvPr id="237588" name="Text Box 20"/>
            <p:cNvSpPr txBox="1">
              <a:spLocks noChangeArrowheads="1"/>
            </p:cNvSpPr>
            <p:nvPr/>
          </p:nvSpPr>
          <p:spPr bwMode="auto">
            <a:xfrm>
              <a:off x="1248" y="3600"/>
              <a:ext cx="9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rgbClr val="009900"/>
                  </a:solidFill>
                  <a:effectLst/>
                  <a:latin typeface="Times New Roman" pitchFamily="18" charset="0"/>
                </a:rPr>
                <a:t>Induced Voltage</a:t>
              </a:r>
            </a:p>
          </p:txBody>
        </p:sp>
        <p:sp>
          <p:nvSpPr>
            <p:cNvPr id="237589" name="Line 21"/>
            <p:cNvSpPr>
              <a:spLocks noChangeShapeType="1"/>
            </p:cNvSpPr>
            <p:nvPr/>
          </p:nvSpPr>
          <p:spPr bwMode="auto">
            <a:xfrm flipH="1" flipV="1">
              <a:off x="2448" y="3528"/>
              <a:ext cx="192" cy="96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7590" name="Line 22"/>
            <p:cNvSpPr>
              <a:spLocks noChangeShapeType="1"/>
            </p:cNvSpPr>
            <p:nvPr/>
          </p:nvSpPr>
          <p:spPr bwMode="auto">
            <a:xfrm flipH="1">
              <a:off x="2016" y="3696"/>
              <a:ext cx="144" cy="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7591" name="Line 23"/>
            <p:cNvSpPr>
              <a:spLocks noChangeShapeType="1"/>
            </p:cNvSpPr>
            <p:nvPr/>
          </p:nvSpPr>
          <p:spPr bwMode="auto">
            <a:xfrm flipH="1">
              <a:off x="2352" y="3792"/>
              <a:ext cx="432" cy="96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7592" name="Oval 24"/>
            <p:cNvSpPr>
              <a:spLocks noChangeArrowheads="1"/>
            </p:cNvSpPr>
            <p:nvPr/>
          </p:nvSpPr>
          <p:spPr bwMode="auto">
            <a:xfrm>
              <a:off x="2880" y="3368"/>
              <a:ext cx="288" cy="624"/>
            </a:xfrm>
            <a:prstGeom prst="ellips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7593" name="Line 25"/>
            <p:cNvSpPr>
              <a:spLocks noChangeShapeType="1"/>
            </p:cNvSpPr>
            <p:nvPr/>
          </p:nvSpPr>
          <p:spPr bwMode="auto">
            <a:xfrm>
              <a:off x="3216" y="3696"/>
              <a:ext cx="192" cy="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81000" y="4724400"/>
            <a:ext cx="9067800" cy="1219200"/>
            <a:chOff x="240" y="2976"/>
            <a:chExt cx="5712" cy="768"/>
          </a:xfrm>
        </p:grpSpPr>
        <p:pic>
          <p:nvPicPr>
            <p:cNvPr id="237596" name="Picture 2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40" y="3192"/>
              <a:ext cx="5712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7597" name="Text Box 29"/>
            <p:cNvSpPr txBox="1">
              <a:spLocks noChangeArrowheads="1"/>
            </p:cNvSpPr>
            <p:nvPr/>
          </p:nvSpPr>
          <p:spPr bwMode="auto">
            <a:xfrm>
              <a:off x="1776" y="2976"/>
              <a:ext cx="28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 b="0">
                  <a:effectLst/>
                  <a:latin typeface="Times New Roman" pitchFamily="18" charset="0"/>
                </a:rPr>
                <a:t>Thin core vs. conventional core electrical performance comparison</a:t>
              </a: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4343400" y="3505200"/>
            <a:ext cx="2362200" cy="2514600"/>
            <a:chOff x="2736" y="2208"/>
            <a:chExt cx="1488" cy="1584"/>
          </a:xfrm>
        </p:grpSpPr>
        <p:sp>
          <p:nvSpPr>
            <p:cNvPr id="237598" name="Oval 30"/>
            <p:cNvSpPr>
              <a:spLocks noChangeArrowheads="1"/>
            </p:cNvSpPr>
            <p:nvPr/>
          </p:nvSpPr>
          <p:spPr bwMode="auto">
            <a:xfrm>
              <a:off x="2736" y="2208"/>
              <a:ext cx="144" cy="288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7599" name="Oval 31"/>
            <p:cNvSpPr>
              <a:spLocks noChangeArrowheads="1"/>
            </p:cNvSpPr>
            <p:nvPr/>
          </p:nvSpPr>
          <p:spPr bwMode="auto">
            <a:xfrm>
              <a:off x="3840" y="3456"/>
              <a:ext cx="384" cy="336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7600" name="Line 32"/>
            <p:cNvSpPr>
              <a:spLocks noChangeShapeType="1"/>
            </p:cNvSpPr>
            <p:nvPr/>
          </p:nvSpPr>
          <p:spPr bwMode="auto">
            <a:xfrm>
              <a:off x="2832" y="2496"/>
              <a:ext cx="1008" cy="105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CD131-FCA0-4DFC-A57C-6E5854F30950}" type="slidenum">
              <a:rPr lang="en-US"/>
              <a:pPr/>
              <a:t>3</a:t>
            </a:fld>
            <a:endParaRPr lang="en-US"/>
          </a:p>
        </p:txBody>
      </p:sp>
      <p:sp>
        <p:nvSpPr>
          <p:cNvPr id="235522" name="Rectangle 1026"/>
          <p:cNvSpPr>
            <a:spLocks noChangeArrowheads="1"/>
          </p:cNvSpPr>
          <p:nvPr/>
        </p:nvSpPr>
        <p:spPr bwMode="auto">
          <a:xfrm>
            <a:off x="457200" y="1295400"/>
            <a:ext cx="89154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rgbClr val="FF3300"/>
              </a:buClr>
              <a:buSzPct val="125000"/>
              <a:buFont typeface="Webdings" pitchFamily="18" charset="2"/>
              <a:buNone/>
            </a:pPr>
            <a:r>
              <a:rPr lang="en-US" sz="2000" b="0" dirty="0">
                <a:solidFill>
                  <a:srgbClr val="0000FF"/>
                </a:solidFill>
                <a:effectLst/>
                <a:latin typeface="Times New Roman" pitchFamily="18" charset="0"/>
              </a:rPr>
              <a:t>3. Other benefits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Pct val="125000"/>
              <a:buFont typeface="Webdings" pitchFamily="18" charset="2"/>
              <a:buNone/>
            </a:pPr>
            <a:r>
              <a:rPr lang="en-US" sz="2000" b="0" dirty="0">
                <a:effectLst/>
                <a:latin typeface="Times New Roman" pitchFamily="18" charset="0"/>
              </a:rPr>
              <a:t>    Increasing ground to signal I/O ratios for improved signal integrity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Pct val="125000"/>
              <a:buFont typeface="Webdings" pitchFamily="18" charset="2"/>
              <a:buNone/>
            </a:pPr>
            <a:r>
              <a:rPr lang="en-US" sz="2000" b="0" dirty="0">
                <a:effectLst/>
                <a:latin typeface="Times New Roman" pitchFamily="18" charset="0"/>
              </a:rPr>
              <a:t>    Using </a:t>
            </a:r>
            <a:r>
              <a:rPr lang="en-US" sz="2000" b="0" dirty="0" err="1">
                <a:effectLst/>
                <a:latin typeface="Times New Roman" pitchFamily="18" charset="0"/>
              </a:rPr>
              <a:t>stripline</a:t>
            </a:r>
            <a:r>
              <a:rPr lang="en-US" sz="2000" b="0" dirty="0">
                <a:effectLst/>
                <a:latin typeface="Times New Roman" pitchFamily="18" charset="0"/>
              </a:rPr>
              <a:t> structure for lower crosstalk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Pct val="125000"/>
              <a:buFont typeface="Webdings" pitchFamily="18" charset="2"/>
              <a:buNone/>
            </a:pPr>
            <a:r>
              <a:rPr lang="en-US" sz="2000" b="0" dirty="0">
                <a:effectLst/>
                <a:latin typeface="Times New Roman" pitchFamily="18" charset="0"/>
              </a:rPr>
              <a:t>    Both cases help to mitigate EMI</a:t>
            </a:r>
          </a:p>
        </p:txBody>
      </p:sp>
      <p:sp>
        <p:nvSpPr>
          <p:cNvPr id="235524" name="Text Box 1028"/>
          <p:cNvSpPr txBox="1">
            <a:spLocks noChangeArrowheads="1"/>
          </p:cNvSpPr>
          <p:nvPr/>
        </p:nvSpPr>
        <p:spPr bwMode="auto">
          <a:xfrm>
            <a:off x="1676400" y="6858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Electrical Advantages of Thin Core Substrate</a:t>
            </a:r>
          </a:p>
        </p:txBody>
      </p:sp>
      <p:pic>
        <p:nvPicPr>
          <p:cNvPr id="235530" name="Picture 10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943475"/>
            <a:ext cx="55181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Group 1095"/>
          <p:cNvGrpSpPr>
            <a:grpSpLocks/>
          </p:cNvGrpSpPr>
          <p:nvPr/>
        </p:nvGrpSpPr>
        <p:grpSpPr bwMode="auto">
          <a:xfrm>
            <a:off x="5181600" y="3276600"/>
            <a:ext cx="4191000" cy="2971800"/>
            <a:chOff x="3264" y="2064"/>
            <a:chExt cx="2640" cy="1872"/>
          </a:xfrm>
        </p:grpSpPr>
        <p:sp>
          <p:nvSpPr>
            <p:cNvPr id="235587" name="Oval 1091"/>
            <p:cNvSpPr>
              <a:spLocks noChangeArrowheads="1"/>
            </p:cNvSpPr>
            <p:nvPr/>
          </p:nvSpPr>
          <p:spPr bwMode="auto">
            <a:xfrm>
              <a:off x="3264" y="2928"/>
              <a:ext cx="480" cy="1008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588" name="Text Box 1092"/>
            <p:cNvSpPr txBox="1">
              <a:spLocks noChangeArrowheads="1"/>
            </p:cNvSpPr>
            <p:nvPr/>
          </p:nvSpPr>
          <p:spPr bwMode="auto">
            <a:xfrm>
              <a:off x="4416" y="2064"/>
              <a:ext cx="1488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0">
                  <a:solidFill>
                    <a:srgbClr val="0000FF"/>
                  </a:solidFill>
                  <a:effectLst/>
                  <a:latin typeface="Times New Roman" pitchFamily="18" charset="0"/>
                </a:rPr>
                <a:t>Extra solid plane in the stripline structure constrains electrical field within signal trace and solid planes resulting in lower crosstalk and EMI</a:t>
              </a:r>
            </a:p>
          </p:txBody>
        </p:sp>
        <p:sp>
          <p:nvSpPr>
            <p:cNvPr id="235590" name="Line 1094"/>
            <p:cNvSpPr>
              <a:spLocks noChangeShapeType="1"/>
            </p:cNvSpPr>
            <p:nvPr/>
          </p:nvSpPr>
          <p:spPr bwMode="auto">
            <a:xfrm flipH="1">
              <a:off x="3792" y="2400"/>
              <a:ext cx="576" cy="57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6" name="Group 1035"/>
          <p:cNvGrpSpPr>
            <a:grpSpLocks/>
          </p:cNvGrpSpPr>
          <p:nvPr/>
        </p:nvGrpSpPr>
        <p:grpSpPr bwMode="auto">
          <a:xfrm>
            <a:off x="838200" y="3130550"/>
            <a:ext cx="4191000" cy="1593850"/>
            <a:chOff x="981" y="12244"/>
            <a:chExt cx="4696" cy="1299"/>
          </a:xfrm>
        </p:grpSpPr>
        <p:sp>
          <p:nvSpPr>
            <p:cNvPr id="67" name="Text Box 1036"/>
            <p:cNvSpPr txBox="1">
              <a:spLocks noChangeArrowheads="1"/>
            </p:cNvSpPr>
            <p:nvPr/>
          </p:nvSpPr>
          <p:spPr bwMode="auto">
            <a:xfrm>
              <a:off x="1596" y="13397"/>
              <a:ext cx="749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000" b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a) Microstrip</a:t>
              </a:r>
            </a:p>
          </p:txBody>
        </p:sp>
        <p:sp>
          <p:nvSpPr>
            <p:cNvPr id="68" name="Text Box 1037"/>
            <p:cNvSpPr txBox="1">
              <a:spLocks noChangeArrowheads="1"/>
            </p:cNvSpPr>
            <p:nvPr/>
          </p:nvSpPr>
          <p:spPr bwMode="auto">
            <a:xfrm>
              <a:off x="3994" y="13419"/>
              <a:ext cx="64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000" b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b) Stripline</a:t>
              </a:r>
            </a:p>
          </p:txBody>
        </p:sp>
        <p:grpSp>
          <p:nvGrpSpPr>
            <p:cNvPr id="69" name="Group 1038"/>
            <p:cNvGrpSpPr>
              <a:grpSpLocks/>
            </p:cNvGrpSpPr>
            <p:nvPr/>
          </p:nvGrpSpPr>
          <p:grpSpPr bwMode="auto">
            <a:xfrm>
              <a:off x="981" y="12244"/>
              <a:ext cx="2250" cy="906"/>
              <a:chOff x="2160" y="8622"/>
              <a:chExt cx="2250" cy="906"/>
            </a:xfrm>
          </p:grpSpPr>
          <p:grpSp>
            <p:nvGrpSpPr>
              <p:cNvPr id="99" name="Group 1039"/>
              <p:cNvGrpSpPr>
                <a:grpSpLocks/>
              </p:cNvGrpSpPr>
              <p:nvPr/>
            </p:nvGrpSpPr>
            <p:grpSpPr bwMode="auto">
              <a:xfrm>
                <a:off x="2160" y="8809"/>
                <a:ext cx="1981" cy="719"/>
                <a:chOff x="1341" y="12269"/>
                <a:chExt cx="3840" cy="1320"/>
              </a:xfrm>
            </p:grpSpPr>
            <p:sp>
              <p:nvSpPr>
                <p:cNvPr id="106" name="Rectangle 1040"/>
                <p:cNvSpPr>
                  <a:spLocks noChangeArrowheads="1"/>
                </p:cNvSpPr>
                <p:nvPr/>
              </p:nvSpPr>
              <p:spPr bwMode="auto">
                <a:xfrm>
                  <a:off x="1341" y="12629"/>
                  <a:ext cx="3360" cy="840"/>
                </a:xfrm>
                <a:prstGeom prst="rect">
                  <a:avLst/>
                </a:prstGeom>
                <a:gradFill rotWithShape="0">
                  <a:gsLst>
                    <a:gs pos="0">
                      <a:srgbClr val="CCCC00"/>
                    </a:gs>
                    <a:gs pos="50000">
                      <a:srgbClr val="CCCC00">
                        <a:gamma/>
                        <a:shade val="72549"/>
                        <a:invGamma/>
                      </a:srgbClr>
                    </a:gs>
                    <a:gs pos="100000">
                      <a:srgbClr val="CCCC00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" name="Rectangle 1041"/>
                <p:cNvSpPr>
                  <a:spLocks noChangeArrowheads="1"/>
                </p:cNvSpPr>
                <p:nvPr/>
              </p:nvSpPr>
              <p:spPr bwMode="auto">
                <a:xfrm>
                  <a:off x="1341" y="13469"/>
                  <a:ext cx="3360" cy="120"/>
                </a:xfrm>
                <a:prstGeom prst="rect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54510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" name="Rectangle 1042"/>
                <p:cNvSpPr>
                  <a:spLocks noChangeArrowheads="1"/>
                </p:cNvSpPr>
                <p:nvPr/>
              </p:nvSpPr>
              <p:spPr bwMode="auto">
                <a:xfrm>
                  <a:off x="2061" y="12509"/>
                  <a:ext cx="600" cy="120"/>
                </a:xfrm>
                <a:prstGeom prst="rect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69804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" name="Rectangle 1043"/>
                <p:cNvSpPr>
                  <a:spLocks noChangeArrowheads="1"/>
                </p:cNvSpPr>
                <p:nvPr/>
              </p:nvSpPr>
              <p:spPr bwMode="auto">
                <a:xfrm>
                  <a:off x="3381" y="12509"/>
                  <a:ext cx="600" cy="120"/>
                </a:xfrm>
                <a:prstGeom prst="rect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69804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" name="Line 1044"/>
                <p:cNvSpPr>
                  <a:spLocks noChangeShapeType="1"/>
                </p:cNvSpPr>
                <p:nvPr/>
              </p:nvSpPr>
              <p:spPr bwMode="auto">
                <a:xfrm>
                  <a:off x="4941" y="12629"/>
                  <a:ext cx="240" cy="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" name="Line 1045"/>
                <p:cNvSpPr>
                  <a:spLocks noChangeShapeType="1"/>
                </p:cNvSpPr>
                <p:nvPr/>
              </p:nvSpPr>
              <p:spPr bwMode="auto">
                <a:xfrm>
                  <a:off x="4941" y="13469"/>
                  <a:ext cx="240" cy="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" name="Line 1046"/>
                <p:cNvSpPr>
                  <a:spLocks noChangeShapeType="1"/>
                </p:cNvSpPr>
                <p:nvPr/>
              </p:nvSpPr>
              <p:spPr bwMode="auto">
                <a:xfrm>
                  <a:off x="5061" y="12629"/>
                  <a:ext cx="3" cy="8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Line 1047"/>
                <p:cNvSpPr>
                  <a:spLocks noChangeShapeType="1"/>
                </p:cNvSpPr>
                <p:nvPr/>
              </p:nvSpPr>
              <p:spPr bwMode="auto">
                <a:xfrm>
                  <a:off x="4941" y="12509"/>
                  <a:ext cx="240" cy="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" name="Line 1048"/>
                <p:cNvSpPr>
                  <a:spLocks noChangeShapeType="1"/>
                </p:cNvSpPr>
                <p:nvPr/>
              </p:nvSpPr>
              <p:spPr bwMode="auto">
                <a:xfrm flipV="1">
                  <a:off x="5061" y="12269"/>
                  <a:ext cx="3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Line 1049"/>
                <p:cNvSpPr>
                  <a:spLocks noChangeShapeType="1"/>
                </p:cNvSpPr>
                <p:nvPr/>
              </p:nvSpPr>
              <p:spPr bwMode="auto">
                <a:xfrm flipV="1">
                  <a:off x="2061" y="12269"/>
                  <a:ext cx="3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" name="Line 1050"/>
                <p:cNvSpPr>
                  <a:spLocks noChangeShapeType="1"/>
                </p:cNvSpPr>
                <p:nvPr/>
              </p:nvSpPr>
              <p:spPr bwMode="auto">
                <a:xfrm flipV="1">
                  <a:off x="2646" y="12269"/>
                  <a:ext cx="3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Line 1051"/>
                <p:cNvSpPr>
                  <a:spLocks noChangeShapeType="1"/>
                </p:cNvSpPr>
                <p:nvPr/>
              </p:nvSpPr>
              <p:spPr bwMode="auto">
                <a:xfrm>
                  <a:off x="2061" y="12389"/>
                  <a:ext cx="600" cy="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Line 1052"/>
                <p:cNvSpPr>
                  <a:spLocks noChangeShapeType="1"/>
                </p:cNvSpPr>
                <p:nvPr/>
              </p:nvSpPr>
              <p:spPr bwMode="auto">
                <a:xfrm flipV="1">
                  <a:off x="3381" y="12269"/>
                  <a:ext cx="3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" name="Line 1053"/>
                <p:cNvSpPr>
                  <a:spLocks noChangeShapeType="1"/>
                </p:cNvSpPr>
                <p:nvPr/>
              </p:nvSpPr>
              <p:spPr bwMode="auto">
                <a:xfrm flipV="1">
                  <a:off x="3951" y="12269"/>
                  <a:ext cx="3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" name="Line 1054"/>
                <p:cNvSpPr>
                  <a:spLocks noChangeShapeType="1"/>
                </p:cNvSpPr>
                <p:nvPr/>
              </p:nvSpPr>
              <p:spPr bwMode="auto">
                <a:xfrm>
                  <a:off x="2661" y="12389"/>
                  <a:ext cx="720" cy="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" name="Line 1055"/>
                <p:cNvSpPr>
                  <a:spLocks noChangeShapeType="1"/>
                </p:cNvSpPr>
                <p:nvPr/>
              </p:nvSpPr>
              <p:spPr bwMode="auto">
                <a:xfrm>
                  <a:off x="3381" y="12389"/>
                  <a:ext cx="600" cy="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0" name="Text Box 1056"/>
              <p:cNvSpPr txBox="1">
                <a:spLocks noChangeArrowheads="1"/>
              </p:cNvSpPr>
              <p:nvPr/>
            </p:nvSpPr>
            <p:spPr bwMode="auto">
              <a:xfrm>
                <a:off x="2701" y="9151"/>
                <a:ext cx="720" cy="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800" b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Dielectric</a:t>
                </a:r>
              </a:p>
            </p:txBody>
          </p:sp>
          <p:sp>
            <p:nvSpPr>
              <p:cNvPr id="101" name="Text Box 1057"/>
              <p:cNvSpPr txBox="1">
                <a:spLocks noChangeArrowheads="1"/>
              </p:cNvSpPr>
              <p:nvPr/>
            </p:nvSpPr>
            <p:spPr bwMode="auto">
              <a:xfrm>
                <a:off x="2610" y="8622"/>
                <a:ext cx="181" cy="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800" b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W</a:t>
                </a:r>
              </a:p>
            </p:txBody>
          </p:sp>
          <p:sp>
            <p:nvSpPr>
              <p:cNvPr id="102" name="Text Box 1058"/>
              <p:cNvSpPr txBox="1">
                <a:spLocks noChangeArrowheads="1"/>
              </p:cNvSpPr>
              <p:nvPr/>
            </p:nvSpPr>
            <p:spPr bwMode="auto">
              <a:xfrm>
                <a:off x="3279" y="8622"/>
                <a:ext cx="185" cy="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800" b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W</a:t>
                </a:r>
              </a:p>
            </p:txBody>
          </p:sp>
          <p:sp>
            <p:nvSpPr>
              <p:cNvPr id="103" name="Text Box 1059"/>
              <p:cNvSpPr txBox="1">
                <a:spLocks noChangeArrowheads="1"/>
              </p:cNvSpPr>
              <p:nvPr/>
            </p:nvSpPr>
            <p:spPr bwMode="auto">
              <a:xfrm>
                <a:off x="2984" y="8622"/>
                <a:ext cx="183" cy="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800" b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S</a:t>
                </a:r>
              </a:p>
            </p:txBody>
          </p:sp>
          <p:sp>
            <p:nvSpPr>
              <p:cNvPr id="104" name="Text Box 1060"/>
              <p:cNvSpPr txBox="1">
                <a:spLocks noChangeArrowheads="1"/>
              </p:cNvSpPr>
              <p:nvPr/>
            </p:nvSpPr>
            <p:spPr bwMode="auto">
              <a:xfrm>
                <a:off x="4204" y="9173"/>
                <a:ext cx="185" cy="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800" b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H</a:t>
                </a:r>
              </a:p>
            </p:txBody>
          </p:sp>
          <p:sp>
            <p:nvSpPr>
              <p:cNvPr id="105" name="Text Box 1061"/>
              <p:cNvSpPr txBox="1">
                <a:spLocks noChangeArrowheads="1"/>
              </p:cNvSpPr>
              <p:nvPr/>
            </p:nvSpPr>
            <p:spPr bwMode="auto">
              <a:xfrm>
                <a:off x="4232" y="8887"/>
                <a:ext cx="178" cy="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800" b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t</a:t>
                </a:r>
              </a:p>
            </p:txBody>
          </p:sp>
        </p:grpSp>
        <p:grpSp>
          <p:nvGrpSpPr>
            <p:cNvPr id="70" name="Group 1062"/>
            <p:cNvGrpSpPr>
              <a:grpSpLocks/>
            </p:cNvGrpSpPr>
            <p:nvPr/>
          </p:nvGrpSpPr>
          <p:grpSpPr bwMode="auto">
            <a:xfrm>
              <a:off x="3321" y="12450"/>
              <a:ext cx="2356" cy="720"/>
              <a:chOff x="5940" y="2700"/>
              <a:chExt cx="2356" cy="720"/>
            </a:xfrm>
          </p:grpSpPr>
          <p:grpSp>
            <p:nvGrpSpPr>
              <p:cNvPr id="71" name="Group 1063"/>
              <p:cNvGrpSpPr>
                <a:grpSpLocks/>
              </p:cNvGrpSpPr>
              <p:nvPr/>
            </p:nvGrpSpPr>
            <p:grpSpPr bwMode="auto">
              <a:xfrm>
                <a:off x="5940" y="2700"/>
                <a:ext cx="2356" cy="720"/>
                <a:chOff x="6561" y="11344"/>
                <a:chExt cx="4350" cy="1920"/>
              </a:xfrm>
            </p:grpSpPr>
            <p:sp>
              <p:nvSpPr>
                <p:cNvPr id="79" name="Rectangle 1064"/>
                <p:cNvSpPr>
                  <a:spLocks noChangeArrowheads="1"/>
                </p:cNvSpPr>
                <p:nvPr/>
              </p:nvSpPr>
              <p:spPr bwMode="auto">
                <a:xfrm>
                  <a:off x="6561" y="11464"/>
                  <a:ext cx="3360" cy="840"/>
                </a:xfrm>
                <a:prstGeom prst="rect">
                  <a:avLst/>
                </a:prstGeom>
                <a:gradFill rotWithShape="0">
                  <a:gsLst>
                    <a:gs pos="0">
                      <a:srgbClr val="CCCC00"/>
                    </a:gs>
                    <a:gs pos="50000">
                      <a:srgbClr val="CCCC00">
                        <a:gamma/>
                        <a:shade val="72549"/>
                        <a:invGamma/>
                      </a:srgbClr>
                    </a:gs>
                    <a:gs pos="100000">
                      <a:srgbClr val="CCCC00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Rectangle 1065"/>
                <p:cNvSpPr>
                  <a:spLocks noChangeArrowheads="1"/>
                </p:cNvSpPr>
                <p:nvPr/>
              </p:nvSpPr>
              <p:spPr bwMode="auto">
                <a:xfrm>
                  <a:off x="6561" y="12304"/>
                  <a:ext cx="3360" cy="840"/>
                </a:xfrm>
                <a:prstGeom prst="rect">
                  <a:avLst/>
                </a:prstGeom>
                <a:gradFill rotWithShape="0">
                  <a:gsLst>
                    <a:gs pos="0">
                      <a:srgbClr val="CCCC00"/>
                    </a:gs>
                    <a:gs pos="50000">
                      <a:srgbClr val="CCCC00">
                        <a:gamma/>
                        <a:shade val="72549"/>
                        <a:invGamma/>
                      </a:srgbClr>
                    </a:gs>
                    <a:gs pos="100000">
                      <a:srgbClr val="CCCC00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Rectangle 1066"/>
                <p:cNvSpPr>
                  <a:spLocks noChangeArrowheads="1"/>
                </p:cNvSpPr>
                <p:nvPr/>
              </p:nvSpPr>
              <p:spPr bwMode="auto">
                <a:xfrm>
                  <a:off x="6561" y="13144"/>
                  <a:ext cx="3360" cy="120"/>
                </a:xfrm>
                <a:prstGeom prst="rect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54510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Rectangle 1067"/>
                <p:cNvSpPr>
                  <a:spLocks noChangeArrowheads="1"/>
                </p:cNvSpPr>
                <p:nvPr/>
              </p:nvSpPr>
              <p:spPr bwMode="auto">
                <a:xfrm>
                  <a:off x="7281" y="12184"/>
                  <a:ext cx="600" cy="120"/>
                </a:xfrm>
                <a:prstGeom prst="rect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69804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Rectangle 1068"/>
                <p:cNvSpPr>
                  <a:spLocks noChangeArrowheads="1"/>
                </p:cNvSpPr>
                <p:nvPr/>
              </p:nvSpPr>
              <p:spPr bwMode="auto">
                <a:xfrm>
                  <a:off x="8601" y="12184"/>
                  <a:ext cx="600" cy="120"/>
                </a:xfrm>
                <a:prstGeom prst="rect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69804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Line 1069"/>
                <p:cNvSpPr>
                  <a:spLocks noChangeShapeType="1"/>
                </p:cNvSpPr>
                <p:nvPr/>
              </p:nvSpPr>
              <p:spPr bwMode="auto">
                <a:xfrm>
                  <a:off x="10161" y="1230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Line 1070"/>
                <p:cNvSpPr>
                  <a:spLocks noChangeShapeType="1"/>
                </p:cNvSpPr>
                <p:nvPr/>
              </p:nvSpPr>
              <p:spPr bwMode="auto">
                <a:xfrm>
                  <a:off x="10161" y="1314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Line 1071"/>
                <p:cNvSpPr>
                  <a:spLocks noChangeShapeType="1"/>
                </p:cNvSpPr>
                <p:nvPr/>
              </p:nvSpPr>
              <p:spPr bwMode="auto">
                <a:xfrm>
                  <a:off x="10281" y="12304"/>
                  <a:ext cx="0" cy="8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Line 1072"/>
                <p:cNvSpPr>
                  <a:spLocks noChangeShapeType="1"/>
                </p:cNvSpPr>
                <p:nvPr/>
              </p:nvSpPr>
              <p:spPr bwMode="auto">
                <a:xfrm>
                  <a:off x="10161" y="1218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Line 1073"/>
                <p:cNvSpPr>
                  <a:spLocks noChangeShapeType="1"/>
                </p:cNvSpPr>
                <p:nvPr/>
              </p:nvSpPr>
              <p:spPr bwMode="auto">
                <a:xfrm flipV="1">
                  <a:off x="7281" y="11944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Line 1074"/>
                <p:cNvSpPr>
                  <a:spLocks noChangeShapeType="1"/>
                </p:cNvSpPr>
                <p:nvPr/>
              </p:nvSpPr>
              <p:spPr bwMode="auto">
                <a:xfrm flipV="1">
                  <a:off x="7866" y="11944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Line 1075"/>
                <p:cNvSpPr>
                  <a:spLocks noChangeShapeType="1"/>
                </p:cNvSpPr>
                <p:nvPr/>
              </p:nvSpPr>
              <p:spPr bwMode="auto">
                <a:xfrm>
                  <a:off x="7281" y="12064"/>
                  <a:ext cx="6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Line 1076"/>
                <p:cNvSpPr>
                  <a:spLocks noChangeShapeType="1"/>
                </p:cNvSpPr>
                <p:nvPr/>
              </p:nvSpPr>
              <p:spPr bwMode="auto">
                <a:xfrm flipV="1">
                  <a:off x="8601" y="11944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Line 1077"/>
                <p:cNvSpPr>
                  <a:spLocks noChangeShapeType="1"/>
                </p:cNvSpPr>
                <p:nvPr/>
              </p:nvSpPr>
              <p:spPr bwMode="auto">
                <a:xfrm flipV="1">
                  <a:off x="9171" y="11944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Line 1078"/>
                <p:cNvSpPr>
                  <a:spLocks noChangeShapeType="1"/>
                </p:cNvSpPr>
                <p:nvPr/>
              </p:nvSpPr>
              <p:spPr bwMode="auto">
                <a:xfrm>
                  <a:off x="7881" y="12064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" name="Line 1079"/>
                <p:cNvSpPr>
                  <a:spLocks noChangeShapeType="1"/>
                </p:cNvSpPr>
                <p:nvPr/>
              </p:nvSpPr>
              <p:spPr bwMode="auto">
                <a:xfrm>
                  <a:off x="8601" y="12064"/>
                  <a:ext cx="6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Text Box 1080"/>
                <p:cNvSpPr txBox="1">
                  <a:spLocks noChangeArrowheads="1"/>
                </p:cNvSpPr>
                <p:nvPr/>
              </p:nvSpPr>
              <p:spPr bwMode="auto">
                <a:xfrm>
                  <a:off x="10372" y="12040"/>
                  <a:ext cx="539" cy="5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 i="1">
                      <a:solidFill>
                        <a:srgbClr val="000000"/>
                      </a:solidFill>
                      <a:effectLst/>
                      <a:latin typeface="Times New Roman" pitchFamily="18" charset="0"/>
                    </a:rPr>
                    <a:t>t</a:t>
                  </a:r>
                </a:p>
              </p:txBody>
            </p:sp>
            <p:sp>
              <p:nvSpPr>
                <p:cNvPr id="96" name="Rectangle 1081"/>
                <p:cNvSpPr>
                  <a:spLocks noChangeArrowheads="1"/>
                </p:cNvSpPr>
                <p:nvPr/>
              </p:nvSpPr>
              <p:spPr bwMode="auto">
                <a:xfrm>
                  <a:off x="6561" y="11344"/>
                  <a:ext cx="3360" cy="120"/>
                </a:xfrm>
                <a:prstGeom prst="rect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54510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Line 1082"/>
                <p:cNvSpPr>
                  <a:spLocks noChangeShapeType="1"/>
                </p:cNvSpPr>
                <p:nvPr/>
              </p:nvSpPr>
              <p:spPr bwMode="auto">
                <a:xfrm>
                  <a:off x="10161" y="1146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Line 1083"/>
                <p:cNvSpPr>
                  <a:spLocks noChangeShapeType="1"/>
                </p:cNvSpPr>
                <p:nvPr/>
              </p:nvSpPr>
              <p:spPr bwMode="auto">
                <a:xfrm>
                  <a:off x="10281" y="11464"/>
                  <a:ext cx="0" cy="7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" name="Text Box 1084"/>
              <p:cNvSpPr txBox="1">
                <a:spLocks noChangeArrowheads="1"/>
              </p:cNvSpPr>
              <p:nvPr/>
            </p:nvSpPr>
            <p:spPr bwMode="auto">
              <a:xfrm>
                <a:off x="6544" y="3127"/>
                <a:ext cx="722" cy="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800" b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Dielectric</a:t>
                </a:r>
              </a:p>
            </p:txBody>
          </p:sp>
          <p:sp>
            <p:nvSpPr>
              <p:cNvPr id="73" name="Text Box 1085"/>
              <p:cNvSpPr txBox="1">
                <a:spLocks noChangeArrowheads="1"/>
              </p:cNvSpPr>
              <p:nvPr/>
            </p:nvSpPr>
            <p:spPr bwMode="auto">
              <a:xfrm>
                <a:off x="6407" y="2764"/>
                <a:ext cx="181" cy="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800" b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W</a:t>
                </a:r>
              </a:p>
            </p:txBody>
          </p:sp>
          <p:sp>
            <p:nvSpPr>
              <p:cNvPr id="74" name="Text Box 1086"/>
              <p:cNvSpPr txBox="1">
                <a:spLocks noChangeArrowheads="1"/>
              </p:cNvSpPr>
              <p:nvPr/>
            </p:nvSpPr>
            <p:spPr bwMode="auto">
              <a:xfrm>
                <a:off x="7124" y="2759"/>
                <a:ext cx="179" cy="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800" b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W</a:t>
                </a:r>
              </a:p>
            </p:txBody>
          </p:sp>
          <p:sp>
            <p:nvSpPr>
              <p:cNvPr id="75" name="Text Box 1087"/>
              <p:cNvSpPr txBox="1">
                <a:spLocks noChangeArrowheads="1"/>
              </p:cNvSpPr>
              <p:nvPr/>
            </p:nvSpPr>
            <p:spPr bwMode="auto">
              <a:xfrm>
                <a:off x="6816" y="2759"/>
                <a:ext cx="180" cy="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800" b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S</a:t>
                </a:r>
              </a:p>
            </p:txBody>
          </p:sp>
          <p:sp>
            <p:nvSpPr>
              <p:cNvPr id="76" name="Text Box 1088"/>
              <p:cNvSpPr txBox="1">
                <a:spLocks noChangeArrowheads="1"/>
              </p:cNvSpPr>
              <p:nvPr/>
            </p:nvSpPr>
            <p:spPr bwMode="auto">
              <a:xfrm>
                <a:off x="8086" y="2772"/>
                <a:ext cx="187" cy="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800" b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H</a:t>
                </a:r>
              </a:p>
            </p:txBody>
          </p:sp>
          <p:sp>
            <p:nvSpPr>
              <p:cNvPr id="77" name="Text Box 1089"/>
              <p:cNvSpPr txBox="1">
                <a:spLocks noChangeArrowheads="1"/>
              </p:cNvSpPr>
              <p:nvPr/>
            </p:nvSpPr>
            <p:spPr bwMode="auto">
              <a:xfrm>
                <a:off x="8115" y="2945"/>
                <a:ext cx="177" cy="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800" b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t</a:t>
                </a:r>
              </a:p>
            </p:txBody>
          </p:sp>
          <p:sp>
            <p:nvSpPr>
              <p:cNvPr id="78" name="Text Box 1090"/>
              <p:cNvSpPr txBox="1">
                <a:spLocks noChangeArrowheads="1"/>
              </p:cNvSpPr>
              <p:nvPr/>
            </p:nvSpPr>
            <p:spPr bwMode="auto">
              <a:xfrm>
                <a:off x="8086" y="3178"/>
                <a:ext cx="187" cy="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800" b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H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291</Words>
  <Application>Microsoft Office PowerPoint</Application>
  <PresentationFormat>Custom</PresentationFormat>
  <Paragraphs>49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Equation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md.javeed</dc:creator>
  <cp:lastModifiedBy>md.javeed</cp:lastModifiedBy>
  <cp:revision>4</cp:revision>
  <dcterms:created xsi:type="dcterms:W3CDTF">2014-02-03T18:04:04Z</dcterms:created>
  <dcterms:modified xsi:type="dcterms:W3CDTF">2014-02-03T18:24:40Z</dcterms:modified>
</cp:coreProperties>
</file>